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632" r:id="rId2"/>
    <p:sldId id="674" r:id="rId3"/>
    <p:sldId id="687" r:id="rId4"/>
    <p:sldId id="680" r:id="rId5"/>
    <p:sldId id="688" r:id="rId6"/>
    <p:sldId id="682" r:id="rId7"/>
    <p:sldId id="681" r:id="rId8"/>
    <p:sldId id="678" r:id="rId9"/>
    <p:sldId id="684" r:id="rId10"/>
    <p:sldId id="676" r:id="rId11"/>
    <p:sldId id="683" r:id="rId12"/>
    <p:sldId id="689" r:id="rId13"/>
  </p:sldIdLst>
  <p:sldSz cx="9144000" cy="6858000" type="screen4x3"/>
  <p:notesSz cx="6888163" cy="100203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009900"/>
    <a:srgbClr val="99FF33"/>
    <a:srgbClr val="FF9900"/>
    <a:srgbClr val="FFFFCC"/>
    <a:srgbClr val="CCFF99"/>
    <a:srgbClr val="33CC33"/>
    <a:srgbClr val="996633"/>
    <a:srgbClr val="008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9" autoAdjust="0"/>
    <p:restoredTop sz="67828" autoAdjust="0"/>
  </p:normalViewPr>
  <p:slideViewPr>
    <p:cSldViewPr>
      <p:cViewPr varScale="1">
        <p:scale>
          <a:sx n="62" d="100"/>
          <a:sy n="62" d="100"/>
        </p:scale>
        <p:origin x="20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964" y="66"/>
      </p:cViewPr>
      <p:guideLst>
        <p:guide orient="horz" pos="3156"/>
        <p:guide pos="217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4013" cy="50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1" rIns="92720" bIns="4636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2542" y="0"/>
            <a:ext cx="2984013" cy="50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1" rIns="92720" bIns="4636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1388" y="752475"/>
            <a:ext cx="5005387" cy="3756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495" y="4758837"/>
            <a:ext cx="5511174" cy="450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1" rIns="92720" bIns="463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517674"/>
            <a:ext cx="2984013" cy="50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1" rIns="92720" bIns="4636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2542" y="9517674"/>
            <a:ext cx="2984013" cy="50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20" tIns="46361" rIns="92720" bIns="4636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28631D2-9AE3-48B6-AB52-343A416ECA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2295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825500"/>
            <a:ext cx="4732338" cy="354965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194" y="4535231"/>
            <a:ext cx="5534449" cy="493941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8"/>
              </a:spcAft>
            </a:pPr>
            <a:endParaRPr lang="en-GB" sz="1400" kern="1200" baseline="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292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159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971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920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8631D2-9AE3-48B6-AB52-343A416ECA1B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44982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1279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Rural</a:t>
            </a:r>
            <a:r>
              <a:rPr lang="en-GB" baseline="0" dirty="0"/>
              <a:t> areas can be crucibles of innovation.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013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General picture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1895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5456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Front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416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458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0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BECE1-868B-4983-9655-ECCB303A16B6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202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48FF6-A0F2-4EE6-A2E9-730D2106B3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112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BF7D8-6345-4A60-8D3B-8F4FF0410B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358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CBA5E-CF0F-40BF-A0C2-764176FB0C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248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223B9-A46C-432F-9A4D-22FB926AF2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520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text page 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432000"/>
            <a:ext cx="8229600" cy="56207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title style</a:t>
            </a:r>
            <a:endParaRPr lang="en-GB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457200" y="1368000"/>
            <a:ext cx="8207375" cy="51831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90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77CB7-A0A7-484D-AB1B-BCF7F501D1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970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92B55-E2AE-4AB2-B8FF-FC28815B15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310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A8D57-AEB6-4942-9337-1E13F372B8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033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99A28-426A-4DDB-A6E6-927F64A625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394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26ABA-FE1F-4FA3-88E9-1C60F2C1B8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461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1604B-33F1-4495-A400-D44A360B3C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533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96A26-F8DA-4B89-8B9A-C3DC12AF29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53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8BBF1-C3AE-49F7-953D-57727DE737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519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AC57CF1-F02A-400B-9DD1-88F23A63BC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2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2258" y="1124744"/>
            <a:ext cx="8064896" cy="16637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endParaRPr lang="en-GB" sz="2800" dirty="0">
              <a:latin typeface="+mj-lt"/>
            </a:endParaRPr>
          </a:p>
          <a:p>
            <a:pPr marL="0" indent="0" algn="ctr">
              <a:buNone/>
            </a:pPr>
            <a:r>
              <a:rPr lang="en-GB" sz="2400" b="1" u="sng" dirty="0"/>
              <a:t>UK Industrial Strategy: </a:t>
            </a:r>
          </a:p>
          <a:p>
            <a:pPr marL="0" indent="0" algn="ctr">
              <a:buNone/>
            </a:pPr>
            <a:r>
              <a:rPr lang="en-GB" sz="2400" b="1" u="sng" dirty="0"/>
              <a:t>Progressing Rural Contributions</a:t>
            </a:r>
          </a:p>
          <a:p>
            <a:pPr marL="0" indent="0">
              <a:buNone/>
            </a:pPr>
            <a:endParaRPr lang="en-GB" sz="2400" b="1" dirty="0">
              <a:latin typeface="+mj-lt"/>
            </a:endParaRPr>
          </a:p>
          <a:p>
            <a:pPr marL="0" indent="0" algn="ctr">
              <a:buFontTx/>
              <a:buNone/>
              <a:defRPr/>
            </a:pPr>
            <a:r>
              <a:rPr lang="en-GB" sz="2400" i="1" dirty="0">
                <a:latin typeface="+mj-lt"/>
              </a:rPr>
              <a:t>27 March 2019</a:t>
            </a:r>
          </a:p>
          <a:p>
            <a:pPr marL="0" indent="0" algn="ctr">
              <a:buFontTx/>
              <a:buNone/>
              <a:defRPr/>
            </a:pPr>
            <a:endParaRPr lang="en-GB" sz="2400" i="1" dirty="0">
              <a:latin typeface="+mj-lt"/>
            </a:endParaRPr>
          </a:p>
          <a:p>
            <a:pPr marL="0" indent="0" algn="ctr" eaLnBrk="1" hangingPunct="1">
              <a:buFontTx/>
              <a:buNone/>
              <a:defRPr/>
            </a:pPr>
            <a:r>
              <a:rPr lang="en-GB" sz="2800" b="1" dirty="0"/>
              <a:t>Industrial Strategies and Rural Productivity</a:t>
            </a:r>
            <a:endParaRPr lang="en-GB" altLang="en-US" sz="2800" b="1" kern="0" dirty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altLang="en-US" sz="2400" kern="0" dirty="0"/>
          </a:p>
          <a:p>
            <a:pPr marL="0" indent="0" algn="ctr" eaLnBrk="1" hangingPunct="1">
              <a:buNone/>
              <a:defRPr/>
            </a:pPr>
            <a:r>
              <a:rPr lang="en-GB" altLang="en-US" sz="2000" kern="0" dirty="0"/>
              <a:t>Matthew Gorton, </a:t>
            </a:r>
            <a:r>
              <a:rPr lang="en-GB" sz="2000" dirty="0"/>
              <a:t>Pattanapong Tiwasing, Jeremy Phillipson</a:t>
            </a:r>
            <a:r>
              <a:rPr lang="en-GB" sz="2000" baseline="30000" dirty="0"/>
              <a:t>, </a:t>
            </a:r>
            <a:r>
              <a:rPr lang="en-GB" sz="2000" dirty="0"/>
              <a:t>Sara Maioli and Robert Newbery</a:t>
            </a:r>
            <a:endParaRPr lang="en-GB" altLang="en-US" sz="2000" kern="0" dirty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altLang="en-US" kern="0" dirty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altLang="en-US" kern="0" dirty="0"/>
          </a:p>
        </p:txBody>
      </p:sp>
      <p:pic>
        <p:nvPicPr>
          <p:cNvPr id="3077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2" t="18456" r="63055" b="74072"/>
          <a:stretch>
            <a:fillRect/>
          </a:stretch>
        </p:blipFill>
        <p:spPr bwMode="auto">
          <a:xfrm>
            <a:off x="2932464" y="453403"/>
            <a:ext cx="3645334" cy="75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73" y="291595"/>
            <a:ext cx="2127016" cy="1157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803" y="418219"/>
            <a:ext cx="1913543" cy="9044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8889" y="5661248"/>
            <a:ext cx="1871634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80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88154-A130-4597-B87D-8ECF84D51897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532" y="458426"/>
            <a:ext cx="8229600" cy="756572"/>
          </a:xfrm>
        </p:spPr>
        <p:txBody>
          <a:bodyPr/>
          <a:lstStyle/>
          <a:p>
            <a:pPr algn="l"/>
            <a:r>
              <a:rPr lang="en-GB" sz="3200" b="1" dirty="0"/>
              <a:t> </a:t>
            </a:r>
            <a:r>
              <a:rPr lang="en-GB" sz="3200" b="1" dirty="0">
                <a:solidFill>
                  <a:srgbClr val="002060"/>
                </a:solidFill>
              </a:rPr>
              <a:t>Places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1214998"/>
            <a:ext cx="797757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SMEs in London and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South East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(LSE) are, overall, significantly more productive than those in the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NP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ME.</a:t>
            </a:r>
            <a:endParaRPr lang="en-GB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Partly this is due to sectoral differences across regions but not entirely (matching analysis).</a:t>
            </a:r>
          </a:p>
          <a:p>
            <a:endParaRPr lang="en-GB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Most deprived localities (based on index of multiple deprivation) associated with lower productivity.</a:t>
            </a:r>
          </a:p>
          <a:p>
            <a:endParaRPr lang="en-GB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North and Midlands rural firms just as productive as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urban counterparts.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 city focus of NP and ME initiatives.</a:t>
            </a:r>
          </a:p>
          <a:p>
            <a:endParaRPr lang="en-GB" sz="32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04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88154-A130-4597-B87D-8ECF84D51897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532" y="458426"/>
            <a:ext cx="8229600" cy="756572"/>
          </a:xfrm>
        </p:spPr>
        <p:txBody>
          <a:bodyPr/>
          <a:lstStyle/>
          <a:p>
            <a:pPr algn="l"/>
            <a:r>
              <a:rPr lang="en-GB" sz="3200" b="1" dirty="0"/>
              <a:t> </a:t>
            </a:r>
            <a:r>
              <a:rPr lang="en-GB" sz="3200" b="1" dirty="0" smtClean="0">
                <a:solidFill>
                  <a:srgbClr val="002060"/>
                </a:solidFill>
              </a:rPr>
              <a:t>Conclusions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8000" y="1700808"/>
            <a:ext cx="79775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Regarding raising productivity</a:t>
            </a:r>
          </a:p>
          <a:p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Greater focus on process innovation, facilitation of private sector business networks, broadband, and digital skills. </a:t>
            </a:r>
          </a:p>
          <a:p>
            <a:endParaRPr lang="en-GB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Gender requires greater attention.</a:t>
            </a:r>
          </a:p>
          <a:p>
            <a:endParaRPr lang="en-GB" sz="2400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Urban bias in regional development / innovation initiatives unwarranted. </a:t>
            </a:r>
          </a:p>
          <a:p>
            <a:endParaRPr lang="en-GB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471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88154-A130-4597-B87D-8ECF84D51897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532" y="458426"/>
            <a:ext cx="8229600" cy="756572"/>
          </a:xfrm>
        </p:spPr>
        <p:txBody>
          <a:bodyPr/>
          <a:lstStyle/>
          <a:p>
            <a:pPr algn="l"/>
            <a:r>
              <a:rPr lang="en-GB" sz="3200" b="1" dirty="0"/>
              <a:t> </a:t>
            </a:r>
            <a:r>
              <a:rPr lang="en-GB" sz="3200" b="1" dirty="0" smtClean="0">
                <a:solidFill>
                  <a:srgbClr val="002060"/>
                </a:solidFill>
              </a:rPr>
              <a:t>Conclusions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214998"/>
            <a:ext cx="79775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rural challenges</a:t>
            </a:r>
          </a:p>
          <a:p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Premises, skills training, access to finance, support for disruptive innovations, realising export potential.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Importance of challenges varies regionally and locally.</a:t>
            </a:r>
          </a:p>
          <a:p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REUK Team</a:t>
            </a:r>
            <a:endParaRPr lang="en-GB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Committed to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further analysis that can inform evidence base of Industrial Strategy, nationally and locally.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instance, particular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geographical /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sector compositions.</a:t>
            </a:r>
            <a:endParaRPr lang="en-GB" sz="2400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030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196752"/>
            <a:ext cx="5060119" cy="39383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476672"/>
            <a:ext cx="7329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rgbClr val="1341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Five </a:t>
            </a:r>
            <a:r>
              <a:rPr lang="en-GB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Foundations</a:t>
            </a:r>
            <a:r>
              <a:rPr lang="en-GB" sz="3200" b="1" dirty="0">
                <a:solidFill>
                  <a:srgbClr val="13417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Industrial Strategy</a:t>
            </a:r>
            <a:endParaRPr lang="en-GB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5499921"/>
            <a:ext cx="669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Based on analysis of the Longitudinal Small Business Survey (LSBS), what can we say about each pillar in rural areas</a:t>
            </a:r>
            <a:r>
              <a:rPr lang="en-GB" dirty="0" smtClean="0"/>
              <a:t>? Evidence to inform </a:t>
            </a:r>
            <a:r>
              <a:rPr lang="en-GB" dirty="0">
                <a:latin typeface="Arial" charset="0"/>
                <a:cs typeface="Arial" charset="0"/>
              </a:rPr>
              <a:t>local industrial and economic </a:t>
            </a:r>
            <a:r>
              <a:rPr lang="en-GB" dirty="0" smtClean="0">
                <a:latin typeface="Arial" charset="0"/>
                <a:cs typeface="Arial" charset="0"/>
              </a:rPr>
              <a:t>strategies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956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88154-A130-4597-B87D-8ECF84D51897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532" y="458426"/>
            <a:ext cx="8229600" cy="756572"/>
          </a:xfrm>
        </p:spPr>
        <p:txBody>
          <a:bodyPr/>
          <a:lstStyle/>
          <a:p>
            <a:pPr algn="l"/>
            <a:r>
              <a:rPr lang="en-GB" sz="3200" b="1" dirty="0"/>
              <a:t> </a:t>
            </a:r>
            <a:r>
              <a:rPr lang="en-GB" sz="3200" b="1" dirty="0" smtClean="0">
                <a:solidFill>
                  <a:srgbClr val="002060"/>
                </a:solidFill>
              </a:rPr>
              <a:t>Ideas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214998"/>
            <a:ext cx="81729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Similar percentage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of rural and urban firms (30.2% </a:t>
            </a:r>
            <a:r>
              <a:rPr lang="en-GB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vs.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30.2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%)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introduced new or improved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services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in the last three years. 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Rural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firms are more likely than urban firms to have introduced new or improved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goods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(18.8% </a:t>
            </a:r>
            <a:r>
              <a:rPr lang="en-GB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vs.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16.5%).  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isruptive innovations at heart of Industrial Strategy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- goods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or services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which are </a:t>
            </a: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new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to the market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 Across England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- no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significant differences between rural and urban firms. 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However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, significantly fewer enterprises in Mainly Rural Local Authority Districts report ‘new to the world’ innovation in the form of goods or services new to the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market.</a:t>
            </a:r>
          </a:p>
          <a:p>
            <a:pPr lvl="0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Innovation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opportunities and challenges also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vary </a:t>
            </a: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regionally.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6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88154-A130-4597-B87D-8ECF84D51897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532" y="458426"/>
            <a:ext cx="8229600" cy="756572"/>
          </a:xfrm>
        </p:spPr>
        <p:txBody>
          <a:bodyPr/>
          <a:lstStyle/>
          <a:p>
            <a:pPr algn="l"/>
            <a:r>
              <a:rPr lang="en-GB" sz="3200" b="1" dirty="0"/>
              <a:t> </a:t>
            </a:r>
            <a:r>
              <a:rPr lang="en-GB" sz="3200" b="1" dirty="0" smtClean="0">
                <a:solidFill>
                  <a:srgbClr val="002060"/>
                </a:solidFill>
              </a:rPr>
              <a:t>Ideas (2)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484784"/>
            <a:ext cx="81729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Complex relationship between innovation and productivity.</a:t>
            </a:r>
          </a:p>
          <a:p>
            <a:endParaRPr lang="en-GB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statistically significant relationship between new product development and productivity (most new products fail, even successful ones at first often inefficient).</a:t>
            </a:r>
          </a:p>
          <a:p>
            <a:endParaRPr lang="en-GB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relationship between process innovation and productivity.</a:t>
            </a:r>
          </a:p>
          <a:p>
            <a:endParaRPr lang="en-GB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Matching analysis: rural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firms as innovative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(product and process) as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 urban counterparts.</a:t>
            </a:r>
          </a:p>
          <a:p>
            <a:endParaRPr lang="en-GB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77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88154-A130-4597-B87D-8ECF84D51897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532" y="458426"/>
            <a:ext cx="8229600" cy="756572"/>
          </a:xfrm>
        </p:spPr>
        <p:txBody>
          <a:bodyPr/>
          <a:lstStyle/>
          <a:p>
            <a:pPr algn="l"/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smtClean="0">
                <a:solidFill>
                  <a:srgbClr val="002060"/>
                </a:solidFill>
              </a:rPr>
              <a:t>People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214998"/>
            <a:ext cx="79775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Overall, rural population face poorer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choice of jobs, and get paid less for jobs requiring fewer work place skills. L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ess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on the job training. 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Many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rural firms who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wish to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create high skilled employment opportunities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find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recruitment of skilled staff </a:t>
            </a: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 problem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ssue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for a third England’s rural small firms who employ staff. 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GB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ignificantly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fewer rural employing firms are planning to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improve their leadership capabilities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(39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% compared to 47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%)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or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to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introduce new working practices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(44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% compared to 52%), compared with their urban counterparts. </a:t>
            </a:r>
            <a:endParaRPr lang="en-U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bout 70% of both rural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and urban firms with employees plan to increase the </a:t>
            </a:r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skills of their </a:t>
            </a:r>
            <a:r>
              <a:rPr lang="en-GB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workforce.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62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88154-A130-4597-B87D-8ECF84D51897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532" y="458426"/>
            <a:ext cx="8229600" cy="756572"/>
          </a:xfrm>
        </p:spPr>
        <p:txBody>
          <a:bodyPr/>
          <a:lstStyle/>
          <a:p>
            <a:pPr algn="l"/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smtClean="0">
                <a:solidFill>
                  <a:srgbClr val="002060"/>
                </a:solidFill>
              </a:rPr>
              <a:t>People (2)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214998"/>
            <a:ext cx="797757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terms of productivity, the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business networks that people belong to matter.</a:t>
            </a:r>
          </a:p>
          <a:p>
            <a:endParaRPr lang="en-GB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Firms in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Northern Powerhouse (NP)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Midlands Engine (ME)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weaker overall in terms of private-sector business networks and co-operation.</a:t>
            </a:r>
          </a:p>
          <a:p>
            <a:endParaRPr lang="en-GB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controlling for other factors (sector, age, location) women owned businesses appear less </a:t>
            </a:r>
            <a:r>
              <a:rPr lang="en-GB" sz="2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productive. Likely </a:t>
            </a:r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be multiple reasons for this.</a:t>
            </a:r>
          </a:p>
          <a:p>
            <a:endParaRPr lang="en-GB" sz="2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business problems reported more often by women (e.g. late payment).</a:t>
            </a:r>
          </a:p>
          <a:p>
            <a:endParaRPr lang="en-GB" sz="2400" i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GB" sz="24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44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88154-A130-4597-B87D-8ECF84D51897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532" y="11723"/>
            <a:ext cx="8229600" cy="756572"/>
          </a:xfrm>
        </p:spPr>
        <p:txBody>
          <a:bodyPr/>
          <a:lstStyle/>
          <a:p>
            <a:pPr algn="l"/>
            <a:r>
              <a:rPr lang="en-GB" sz="3200" b="1" dirty="0"/>
              <a:t> </a:t>
            </a:r>
            <a:r>
              <a:rPr lang="en-GB" sz="3200" b="1" dirty="0">
                <a:solidFill>
                  <a:srgbClr val="002060"/>
                </a:solidFill>
              </a:rPr>
              <a:t>Infrastructure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1112" y="771678"/>
            <a:ext cx="797757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Controlling for different locations (LEPs), broadband speed  positively contributes to productivity in business services.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Firms who have their own websites are more productive (those using a third party website to promote or sell goods/services tend to have lower productivity).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Firms who are unable to access broadband speeds less than 2Mbit/s (5Mbit/s and 10Mbits) are negatively associated with sales growth.</a:t>
            </a:r>
          </a:p>
          <a:p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 2015, York and North Yorkshire LEP has the highest average mean % premises unable to receive 2Mbit/s, followed by The Marches and Greater Lincolnshire LEP (Ofcom, 2018).</a:t>
            </a:r>
          </a:p>
        </p:txBody>
      </p:sp>
    </p:spTree>
    <p:extLst>
      <p:ext uri="{BB962C8B-B14F-4D97-AF65-F5344CB8AC3E}">
        <p14:creationId xmlns:p14="http://schemas.microsoft.com/office/powerpoint/2010/main" val="97806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88154-A130-4597-B87D-8ECF84D51897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532" y="458426"/>
            <a:ext cx="8229600" cy="756572"/>
          </a:xfrm>
        </p:spPr>
        <p:txBody>
          <a:bodyPr/>
          <a:lstStyle/>
          <a:p>
            <a:pPr algn="l"/>
            <a:r>
              <a:rPr lang="en-GB" sz="3200" b="1" dirty="0"/>
              <a:t> </a:t>
            </a:r>
            <a:r>
              <a:rPr lang="en-GB" sz="3200" b="1" dirty="0">
                <a:solidFill>
                  <a:srgbClr val="002060"/>
                </a:solidFill>
              </a:rPr>
              <a:t>Business Environment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1214998"/>
            <a:ext cx="797757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Consider in terms of operating problems faced:</a:t>
            </a:r>
          </a:p>
          <a:p>
            <a:endParaRPr lang="en-GB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First level problems:</a:t>
            </a:r>
          </a:p>
          <a:p>
            <a:pPr marL="0" indent="0">
              <a:buNone/>
            </a:pP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Regulations/red tape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Competition in the market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Tax/NI/Rates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Late payments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Often difficult for regional / rural development officers to control / influence.</a:t>
            </a:r>
          </a:p>
          <a:p>
            <a:pPr marL="0" indent="0">
              <a:buNone/>
            </a:pPr>
            <a:endParaRPr lang="en-GB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Second level </a:t>
            </a:r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problems:</a:t>
            </a:r>
            <a:endParaRPr lang="en-GB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Between 10 and 20% rural firms identified: 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Staff recruitment and skills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Obtaining finance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  <a:r>
              <a:rPr lang="en-GB" sz="2400" i="1" dirty="0">
                <a:latin typeface="Calibri" panose="020F0502020204030204" pitchFamily="34" charset="0"/>
                <a:cs typeface="Calibri" panose="020F0502020204030204" pitchFamily="34" charset="0"/>
              </a:rPr>
              <a:t>Availability of Premises to start-up or grow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as major obstacles. </a:t>
            </a: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Greater scope for regional / rural development policy impacts.</a:t>
            </a:r>
          </a:p>
          <a:p>
            <a:pPr marL="0" indent="0"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Premises and rural enterprise hubs.</a:t>
            </a:r>
          </a:p>
          <a:p>
            <a:endParaRPr lang="en-GB" sz="32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0388154-A130-4597-B87D-8ECF84D51897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9532" y="458426"/>
            <a:ext cx="8229600" cy="756572"/>
          </a:xfrm>
        </p:spPr>
        <p:txBody>
          <a:bodyPr/>
          <a:lstStyle/>
          <a:p>
            <a:pPr algn="l"/>
            <a:r>
              <a:rPr lang="en-GB" sz="3200" b="1" dirty="0"/>
              <a:t> </a:t>
            </a:r>
            <a:r>
              <a:rPr lang="en-GB" sz="3200" b="1" dirty="0">
                <a:solidFill>
                  <a:srgbClr val="002060"/>
                </a:solidFill>
              </a:rPr>
              <a:t>Business </a:t>
            </a:r>
            <a:r>
              <a:rPr lang="en-GB" sz="3200" b="1" dirty="0" smtClean="0">
                <a:solidFill>
                  <a:srgbClr val="002060"/>
                </a:solidFill>
              </a:rPr>
              <a:t>Environment (2)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1214998"/>
            <a:ext cx="797757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Regional variations in problems encountered </a:t>
            </a: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Obstacles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to finance a greater problem for rural firms in the SW and NE.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% rural and 22% of urban businesses in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NE England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citing this barrier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i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Exporting</a:t>
            </a: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Higher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proportion of rural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(6.6%) than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urban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(5.1%) firms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in England exported goods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services (7.9% of rural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compared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to 7.1% of urban firms). </a:t>
            </a:r>
            <a:endParaRPr lang="en-GB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However, rural firms less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likely than urban exporters to make overseas sales every year or plan to increase the levels of exports in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future. </a:t>
            </a:r>
          </a:p>
          <a:p>
            <a:endParaRPr lang="en-GB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Considerable export potential unrealised.</a:t>
            </a:r>
            <a:endParaRPr lang="en-GB" sz="2400" i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8057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23701</TotalTime>
  <Words>889</Words>
  <Application>Microsoft Office PowerPoint</Application>
  <PresentationFormat>On-screen Show (4:3)</PresentationFormat>
  <Paragraphs>120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Default Design</vt:lpstr>
      <vt:lpstr>PowerPoint Presentation</vt:lpstr>
      <vt:lpstr>PowerPoint Presentation</vt:lpstr>
      <vt:lpstr> Ideas</vt:lpstr>
      <vt:lpstr> Ideas (2)</vt:lpstr>
      <vt:lpstr> People</vt:lpstr>
      <vt:lpstr> People (2)</vt:lpstr>
      <vt:lpstr> Infrastructure</vt:lpstr>
      <vt:lpstr> Business Environment</vt:lpstr>
      <vt:lpstr> Business Environment (2)</vt:lpstr>
      <vt:lpstr> Places</vt:lpstr>
      <vt:lpstr> Conclusions</vt:lpstr>
      <vt:lpstr> Conclusions</vt:lpstr>
    </vt:vector>
  </TitlesOfParts>
  <Company>University of Newcastle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policy and expertise</dc:title>
  <dc:creator>nap46</dc:creator>
  <cp:lastModifiedBy>Pattanapong Tiwasing</cp:lastModifiedBy>
  <cp:revision>1213</cp:revision>
  <cp:lastPrinted>2017-11-13T08:29:50Z</cp:lastPrinted>
  <dcterms:created xsi:type="dcterms:W3CDTF">2010-09-24T08:47:59Z</dcterms:created>
  <dcterms:modified xsi:type="dcterms:W3CDTF">2019-03-29T14:48:14Z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